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1 · Dans quel ordre ?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Samia a dit oui le vendredi 4 juin ; elle arrive le mardi 6 juillet. Déplacez chaque action sous son moment.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1161288" cy="502920"/>
          </a:xfrm>
          <a:prstGeom prst="roundRect">
            <a:avLst>
              <a:gd name="adj" fmla="val 9091"/>
            </a:avLst>
          </a:prstGeom>
          <a:solidFill>
            <a:srgbClr val="1E6FB5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48056" y="1188720"/>
            <a:ext cx="1088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Dès le « oui »</a:t>
            </a:r>
            <a:endParaRPr lang="fr-FR" sz="1050" dirty="0"/>
          </a:p>
        </p:txBody>
      </p:sp>
      <p:sp>
        <p:nvSpPr>
          <p:cNvPr id="11" name="Shape 7"/>
          <p:cNvSpPr/>
          <p:nvPr/>
        </p:nvSpPr>
        <p:spPr>
          <a:xfrm>
            <a:off x="411480" y="1737360"/>
            <a:ext cx="1161288" cy="1600200"/>
          </a:xfrm>
          <a:prstGeom prst="roundRect">
            <a:avLst>
              <a:gd name="adj" fmla="val 3937"/>
            </a:avLst>
          </a:prstGeom>
          <a:solidFill>
            <a:srgbClr val="F4F8FC"/>
          </a:solidFill>
          <a:ln w="15875">
            <a:solidFill>
              <a:srgbClr val="1E6FB5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1632204" y="1188720"/>
            <a:ext cx="1161288" cy="502920"/>
          </a:xfrm>
          <a:prstGeom prst="roundRect">
            <a:avLst>
              <a:gd name="adj" fmla="val 9091"/>
            </a:avLst>
          </a:prstGeom>
          <a:solidFill>
            <a:srgbClr val="069EBF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1668780" y="1188720"/>
            <a:ext cx="1088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jours avant, au plus tôt</a:t>
            </a:r>
            <a:endParaRPr lang="fr-FR" sz="1050" dirty="0"/>
          </a:p>
        </p:txBody>
      </p:sp>
      <p:sp>
        <p:nvSpPr>
          <p:cNvPr id="14" name="Shape 10"/>
          <p:cNvSpPr/>
          <p:nvPr/>
        </p:nvSpPr>
        <p:spPr>
          <a:xfrm>
            <a:off x="1632204" y="1737360"/>
            <a:ext cx="1161288" cy="1600200"/>
          </a:xfrm>
          <a:prstGeom prst="roundRect">
            <a:avLst>
              <a:gd name="adj" fmla="val 3937"/>
            </a:avLst>
          </a:prstGeom>
          <a:solidFill>
            <a:srgbClr val="F4F8FC"/>
          </a:solidFill>
          <a:ln w="15875">
            <a:solidFill>
              <a:srgbClr val="069EBF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2852928" y="1188720"/>
            <a:ext cx="1161288" cy="502920"/>
          </a:xfrm>
          <a:prstGeom prst="roundRect">
            <a:avLst>
              <a:gd name="adj" fmla="val 9091"/>
            </a:avLst>
          </a:prstGeom>
          <a:solidFill>
            <a:srgbClr val="37B795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2889504" y="1188720"/>
            <a:ext cx="1088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premier jour</a:t>
            </a:r>
            <a:endParaRPr lang="fr-FR" sz="1050" dirty="0"/>
          </a:p>
        </p:txBody>
      </p:sp>
      <p:sp>
        <p:nvSpPr>
          <p:cNvPr id="17" name="Shape 13"/>
          <p:cNvSpPr/>
          <p:nvPr/>
        </p:nvSpPr>
        <p:spPr>
          <a:xfrm>
            <a:off x="2852928" y="1737360"/>
            <a:ext cx="1161288" cy="1600200"/>
          </a:xfrm>
          <a:prstGeom prst="roundRect">
            <a:avLst>
              <a:gd name="adj" fmla="val 3937"/>
            </a:avLst>
          </a:prstGeom>
          <a:solidFill>
            <a:srgbClr val="F4F8FC"/>
          </a:solidFill>
          <a:ln w="15875">
            <a:solidFill>
              <a:srgbClr val="37B795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4073652" y="1188720"/>
            <a:ext cx="1161288" cy="502920"/>
          </a:xfrm>
          <a:prstGeom prst="roundRect">
            <a:avLst>
              <a:gd name="adj" fmla="val 9091"/>
            </a:avLst>
          </a:prstGeom>
          <a:solidFill>
            <a:srgbClr val="F0A500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110228" y="1188720"/>
            <a:ext cx="1088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les 2 jours ouvrables</a:t>
            </a:r>
            <a:endParaRPr lang="fr-FR" sz="1050" dirty="0"/>
          </a:p>
        </p:txBody>
      </p:sp>
      <p:sp>
        <p:nvSpPr>
          <p:cNvPr id="20" name="Shape 16"/>
          <p:cNvSpPr/>
          <p:nvPr/>
        </p:nvSpPr>
        <p:spPr>
          <a:xfrm>
            <a:off x="4073652" y="1737360"/>
            <a:ext cx="1161288" cy="1600200"/>
          </a:xfrm>
          <a:prstGeom prst="roundRect">
            <a:avLst>
              <a:gd name="adj" fmla="val 3937"/>
            </a:avLst>
          </a:prstGeom>
          <a:solidFill>
            <a:srgbClr val="F4F8FC"/>
          </a:solidFill>
          <a:ln w="15875">
            <a:solidFill>
              <a:srgbClr val="F0A500"/>
            </a:solidFill>
            <a:prstDash val="dash"/>
          </a:ln>
        </p:spPr>
      </p:sp>
      <p:sp>
        <p:nvSpPr>
          <p:cNvPr id="21" name="Shape 17"/>
          <p:cNvSpPr/>
          <p:nvPr/>
        </p:nvSpPr>
        <p:spPr>
          <a:xfrm>
            <a:off x="5294376" y="1188720"/>
            <a:ext cx="1161288" cy="502920"/>
          </a:xfrm>
          <a:prstGeom prst="roundRect">
            <a:avLst>
              <a:gd name="adj" fmla="val 9091"/>
            </a:avLst>
          </a:prstGeom>
          <a:solidFill>
            <a:srgbClr val="F97316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5330952" y="1188720"/>
            <a:ext cx="1088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les 7 jours</a:t>
            </a:r>
            <a:endParaRPr lang="fr-FR" sz="1050" dirty="0"/>
          </a:p>
        </p:txBody>
      </p:sp>
      <p:sp>
        <p:nvSpPr>
          <p:cNvPr id="23" name="Shape 19"/>
          <p:cNvSpPr/>
          <p:nvPr/>
        </p:nvSpPr>
        <p:spPr>
          <a:xfrm>
            <a:off x="5294376" y="1737360"/>
            <a:ext cx="1161288" cy="1600200"/>
          </a:xfrm>
          <a:prstGeom prst="roundRect">
            <a:avLst>
              <a:gd name="adj" fmla="val 3937"/>
            </a:avLst>
          </a:prstGeom>
          <a:solidFill>
            <a:srgbClr val="F4F8FC"/>
          </a:solidFill>
          <a:ln w="15875">
            <a:solidFill>
              <a:srgbClr val="F97316"/>
            </a:solidFill>
            <a:prstDash val="dash"/>
          </a:ln>
        </p:spPr>
      </p:sp>
      <p:sp>
        <p:nvSpPr>
          <p:cNvPr id="24" name="Shape 20"/>
          <p:cNvSpPr/>
          <p:nvPr/>
        </p:nvSpPr>
        <p:spPr>
          <a:xfrm>
            <a:off x="6515100" y="1188720"/>
            <a:ext cx="1161288" cy="502920"/>
          </a:xfrm>
          <a:prstGeom prst="roundRect">
            <a:avLst>
              <a:gd name="adj" fmla="val 9091"/>
            </a:avLst>
          </a:prstGeom>
          <a:solidFill>
            <a:srgbClr val="EF4444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6551676" y="1188720"/>
            <a:ext cx="1088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 mois</a:t>
            </a:r>
            <a:endParaRPr lang="fr-FR" sz="1050" dirty="0"/>
          </a:p>
        </p:txBody>
      </p:sp>
      <p:sp>
        <p:nvSpPr>
          <p:cNvPr id="26" name="Shape 22"/>
          <p:cNvSpPr/>
          <p:nvPr/>
        </p:nvSpPr>
        <p:spPr>
          <a:xfrm>
            <a:off x="6515100" y="1737360"/>
            <a:ext cx="1161288" cy="1600200"/>
          </a:xfrm>
          <a:prstGeom prst="roundRect">
            <a:avLst>
              <a:gd name="adj" fmla="val 3937"/>
            </a:avLst>
          </a:prstGeom>
          <a:solidFill>
            <a:srgbClr val="F4F8FC"/>
          </a:solidFill>
          <a:ln w="15875">
            <a:solidFill>
              <a:srgbClr val="EF4444"/>
            </a:solidFill>
            <a:prstDash val="dash"/>
          </a:ln>
        </p:spPr>
      </p:sp>
      <p:sp>
        <p:nvSpPr>
          <p:cNvPr id="27" name="Shape 23"/>
          <p:cNvSpPr/>
          <p:nvPr/>
        </p:nvSpPr>
        <p:spPr>
          <a:xfrm>
            <a:off x="7735824" y="1188720"/>
            <a:ext cx="1161288" cy="502920"/>
          </a:xfrm>
          <a:prstGeom prst="roundRect">
            <a:avLst>
              <a:gd name="adj" fmla="val 9091"/>
            </a:avLst>
          </a:prstGeom>
          <a:solidFill>
            <a:srgbClr val="1A3A5C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7772400" y="1188720"/>
            <a:ext cx="1088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les 3 mois</a:t>
            </a:r>
            <a:endParaRPr lang="fr-FR" sz="1050" dirty="0"/>
          </a:p>
        </p:txBody>
      </p:sp>
      <p:sp>
        <p:nvSpPr>
          <p:cNvPr id="29" name="Shape 25"/>
          <p:cNvSpPr/>
          <p:nvPr/>
        </p:nvSpPr>
        <p:spPr>
          <a:xfrm>
            <a:off x="7735824" y="1737360"/>
            <a:ext cx="1161288" cy="1600200"/>
          </a:xfrm>
          <a:prstGeom prst="roundRect">
            <a:avLst>
              <a:gd name="adj" fmla="val 3937"/>
            </a:avLst>
          </a:prstGeom>
          <a:solidFill>
            <a:srgbClr val="F4F8FC"/>
          </a:solidFill>
          <a:ln w="15875">
            <a:solidFill>
              <a:srgbClr val="1A3A5C"/>
            </a:solidFill>
            <a:prstDash val="dash"/>
          </a:ln>
        </p:spPr>
      </p:sp>
      <p:sp>
        <p:nvSpPr>
          <p:cNvPr id="30" name="Text 26"/>
          <p:cNvSpPr/>
          <p:nvPr/>
        </p:nvSpPr>
        <p:spPr>
          <a:xfrm>
            <a:off x="411480" y="3520440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former à la sécurité</a:t>
            </a:r>
            <a:endParaRPr lang="en-US" sz="1050" dirty="0"/>
          </a:p>
        </p:txBody>
      </p:sp>
      <p:sp>
        <p:nvSpPr>
          <p:cNvPr id="31" name="Text 27"/>
          <p:cNvSpPr/>
          <p:nvPr/>
        </p:nvSpPr>
        <p:spPr>
          <a:xfrm>
            <a:off x="2121408" y="3520440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la DPAE</a:t>
            </a:r>
            <a:endParaRPr lang="en-US" sz="1050" dirty="0"/>
          </a:p>
        </p:txBody>
      </p:sp>
      <p:sp>
        <p:nvSpPr>
          <p:cNvPr id="32" name="Text 28"/>
          <p:cNvSpPr/>
          <p:nvPr/>
        </p:nvSpPr>
        <p:spPr>
          <a:xfrm>
            <a:off x="3831336" y="3520440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visite d’information et de prévention</a:t>
            </a:r>
            <a:endParaRPr lang="en-US" sz="1050" dirty="0"/>
          </a:p>
        </p:txBody>
      </p:sp>
      <p:sp>
        <p:nvSpPr>
          <p:cNvPr id="33" name="Text 29"/>
          <p:cNvSpPr/>
          <p:nvPr/>
        </p:nvSpPr>
        <p:spPr>
          <a:xfrm>
            <a:off x="5541264" y="3520440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demander les pièces du dossier</a:t>
            </a:r>
            <a:endParaRPr lang="en-US" sz="1050" dirty="0"/>
          </a:p>
        </p:txBody>
      </p:sp>
      <p:sp>
        <p:nvSpPr>
          <p:cNvPr id="34" name="Text 30"/>
          <p:cNvSpPr/>
          <p:nvPr/>
        </p:nvSpPr>
        <p:spPr>
          <a:xfrm>
            <a:off x="7251192" y="3520440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remettre la suite des informations</a:t>
            </a:r>
            <a:endParaRPr lang="en-US" sz="1050" dirty="0"/>
          </a:p>
        </p:txBody>
      </p:sp>
      <p:sp>
        <p:nvSpPr>
          <p:cNvPr id="35" name="Text 31"/>
          <p:cNvSpPr/>
          <p:nvPr/>
        </p:nvSpPr>
        <p:spPr>
          <a:xfrm>
            <a:off x="411480" y="4087368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inscrire au registre du personnel</a:t>
            </a:r>
            <a:endParaRPr lang="en-US" sz="1050" dirty="0"/>
          </a:p>
        </p:txBody>
      </p:sp>
      <p:sp>
        <p:nvSpPr>
          <p:cNvPr id="36" name="Text 32"/>
          <p:cNvSpPr/>
          <p:nvPr/>
        </p:nvSpPr>
        <p:spPr>
          <a:xfrm>
            <a:off x="2121408" y="4087368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transmettre le CDD signé</a:t>
            </a:r>
            <a:endParaRPr lang="en-US" sz="1050" dirty="0"/>
          </a:p>
        </p:txBody>
      </p:sp>
      <p:sp>
        <p:nvSpPr>
          <p:cNvPr id="37" name="Text 33"/>
          <p:cNvSpPr/>
          <p:nvPr/>
        </p:nvSpPr>
        <p:spPr>
          <a:xfrm>
            <a:off x="3831336" y="4087368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préparer tenue, badge, casier, codes</a:t>
            </a:r>
            <a:endParaRPr lang="en-US" sz="1050" dirty="0"/>
          </a:p>
        </p:txBody>
      </p:sp>
      <p:sp>
        <p:nvSpPr>
          <p:cNvPr id="38" name="Text 34"/>
          <p:cNvSpPr/>
          <p:nvPr/>
        </p:nvSpPr>
        <p:spPr>
          <a:xfrm>
            <a:off x="5541264" y="4087368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remettre les informations essentielles</a:t>
            </a:r>
            <a:endParaRPr lang="en-US" sz="1050" dirty="0"/>
          </a:p>
        </p:txBody>
      </p:sp>
      <p:sp>
        <p:nvSpPr>
          <p:cNvPr id="39" name="Text 35"/>
          <p:cNvSpPr/>
          <p:nvPr/>
        </p:nvSpPr>
        <p:spPr>
          <a:xfrm>
            <a:off x="7251192" y="4087368"/>
            <a:ext cx="1627632" cy="493776"/>
          </a:xfrm>
          <a:prstGeom prst="roundRect">
            <a:avLst>
              <a:gd name="adj" fmla="val 925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choisir le tuteur, le prévenir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3 · Le premier jour de Camille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Mercredi 1er septembre : CDI, accueil des groupes scolaires. Le parc ouvre aux classes à 10 h. Placez chaque moment.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48056" y="1188720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 h 00</a:t>
            </a:r>
            <a:endParaRPr lang="fr-FR" sz="1150" dirty="0"/>
          </a:p>
        </p:txBody>
      </p:sp>
      <p:sp>
        <p:nvSpPr>
          <p:cNvPr id="11" name="Shape 7"/>
          <p:cNvSpPr/>
          <p:nvPr/>
        </p:nvSpPr>
        <p:spPr>
          <a:xfrm>
            <a:off x="1353312" y="1188720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411480" y="1591056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448056" y="1591056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 h 15</a:t>
            </a:r>
            <a:endParaRPr lang="fr-FR" sz="1150" dirty="0"/>
          </a:p>
        </p:txBody>
      </p:sp>
      <p:sp>
        <p:nvSpPr>
          <p:cNvPr id="14" name="Shape 10"/>
          <p:cNvSpPr/>
          <p:nvPr/>
        </p:nvSpPr>
        <p:spPr>
          <a:xfrm>
            <a:off x="1353312" y="1591056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411480" y="1993392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48056" y="1993392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 h 45</a:t>
            </a:r>
            <a:endParaRPr lang="fr-FR" sz="1150" dirty="0"/>
          </a:p>
        </p:txBody>
      </p:sp>
      <p:sp>
        <p:nvSpPr>
          <p:cNvPr id="17" name="Shape 13"/>
          <p:cNvSpPr/>
          <p:nvPr/>
        </p:nvSpPr>
        <p:spPr>
          <a:xfrm>
            <a:off x="1353312" y="1993392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411480" y="2395728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48056" y="2395728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 h 30</a:t>
            </a:r>
            <a:endParaRPr lang="fr-FR" sz="1150" dirty="0"/>
          </a:p>
        </p:txBody>
      </p:sp>
      <p:sp>
        <p:nvSpPr>
          <p:cNvPr id="20" name="Shape 16"/>
          <p:cNvSpPr/>
          <p:nvPr/>
        </p:nvSpPr>
        <p:spPr>
          <a:xfrm>
            <a:off x="1353312" y="2395728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1" name="Shape 17"/>
          <p:cNvSpPr/>
          <p:nvPr/>
        </p:nvSpPr>
        <p:spPr>
          <a:xfrm>
            <a:off x="411480" y="2798064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448056" y="2798064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 h 00</a:t>
            </a:r>
            <a:endParaRPr lang="fr-FR" sz="1150" dirty="0"/>
          </a:p>
        </p:txBody>
      </p:sp>
      <p:sp>
        <p:nvSpPr>
          <p:cNvPr id="23" name="Shape 19"/>
          <p:cNvSpPr/>
          <p:nvPr/>
        </p:nvSpPr>
        <p:spPr>
          <a:xfrm>
            <a:off x="1353312" y="2798064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4" name="Shape 20"/>
          <p:cNvSpPr/>
          <p:nvPr/>
        </p:nvSpPr>
        <p:spPr>
          <a:xfrm>
            <a:off x="411480" y="3200400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448056" y="3200400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 h 30</a:t>
            </a:r>
            <a:endParaRPr lang="fr-FR" sz="1150" dirty="0"/>
          </a:p>
        </p:txBody>
      </p:sp>
      <p:sp>
        <p:nvSpPr>
          <p:cNvPr id="26" name="Shape 22"/>
          <p:cNvSpPr/>
          <p:nvPr/>
        </p:nvSpPr>
        <p:spPr>
          <a:xfrm>
            <a:off x="1353312" y="3200400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7" name="Shape 23"/>
          <p:cNvSpPr/>
          <p:nvPr/>
        </p:nvSpPr>
        <p:spPr>
          <a:xfrm>
            <a:off x="411480" y="3602736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448056" y="3602736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 h 00</a:t>
            </a:r>
            <a:endParaRPr lang="fr-FR" sz="1150" dirty="0"/>
          </a:p>
        </p:txBody>
      </p:sp>
      <p:sp>
        <p:nvSpPr>
          <p:cNvPr id="29" name="Shape 25"/>
          <p:cNvSpPr/>
          <p:nvPr/>
        </p:nvSpPr>
        <p:spPr>
          <a:xfrm>
            <a:off x="1353312" y="3602736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30" name="Shape 26"/>
          <p:cNvSpPr/>
          <p:nvPr/>
        </p:nvSpPr>
        <p:spPr>
          <a:xfrm>
            <a:off x="411480" y="4005072"/>
            <a:ext cx="86868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448056" y="4005072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 h 45</a:t>
            </a:r>
            <a:endParaRPr lang="fr-FR" sz="1150" dirty="0"/>
          </a:p>
        </p:txBody>
      </p:sp>
      <p:sp>
        <p:nvSpPr>
          <p:cNvPr id="32" name="Shape 28"/>
          <p:cNvSpPr/>
          <p:nvPr/>
        </p:nvSpPr>
        <p:spPr>
          <a:xfrm>
            <a:off x="1353312" y="4005072"/>
            <a:ext cx="365760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33" name="Text 29"/>
          <p:cNvSpPr/>
          <p:nvPr/>
        </p:nvSpPr>
        <p:spPr>
          <a:xfrm>
            <a:off x="5212080" y="1188720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bilan avec Léa : surprises, questions, demain</a:t>
            </a:r>
            <a:endParaRPr lang="en-US" sz="1050" dirty="0"/>
          </a:p>
        </p:txBody>
      </p:sp>
      <p:sp>
        <p:nvSpPr>
          <p:cNvPr id="34" name="Text 30"/>
          <p:cNvSpPr/>
          <p:nvPr/>
        </p:nvSpPr>
        <p:spPr>
          <a:xfrm>
            <a:off x="5212080" y="1591056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observe Lise accueillir une classe de CE2</a:t>
            </a:r>
            <a:endParaRPr lang="en-US" sz="1050" dirty="0"/>
          </a:p>
        </p:txBody>
      </p:sp>
      <p:sp>
        <p:nvSpPr>
          <p:cNvPr id="35" name="Text 31"/>
          <p:cNvSpPr/>
          <p:nvPr/>
        </p:nvSpPr>
        <p:spPr>
          <a:xfrm>
            <a:off x="5212080" y="1993392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logiciel de réservation des groupes, avec Léa</a:t>
            </a:r>
            <a:endParaRPr lang="en-US" sz="1050" dirty="0"/>
          </a:p>
        </p:txBody>
      </p:sp>
      <p:sp>
        <p:nvSpPr>
          <p:cNvPr id="36" name="Text 32"/>
          <p:cNvSpPr/>
          <p:nvPr/>
        </p:nvSpPr>
        <p:spPr>
          <a:xfrm>
            <a:off x="5212080" y="2395728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Accueillie par Léa, un café</a:t>
            </a:r>
            <a:endParaRPr lang="en-US" sz="1050" dirty="0"/>
          </a:p>
        </p:txBody>
      </p:sp>
      <p:sp>
        <p:nvSpPr>
          <p:cNvPr id="37" name="Text 33"/>
          <p:cNvSpPr/>
          <p:nvPr/>
        </p:nvSpPr>
        <p:spPr>
          <a:xfrm>
            <a:off x="5212080" y="2798064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tour du parc et la sécurité : évacuer une classe</a:t>
            </a:r>
            <a:endParaRPr lang="en-US" sz="1050" dirty="0"/>
          </a:p>
        </p:txBody>
      </p:sp>
      <p:sp>
        <p:nvSpPr>
          <p:cNvPr id="38" name="Text 34"/>
          <p:cNvSpPr/>
          <p:nvPr/>
        </p:nvSpPr>
        <p:spPr>
          <a:xfrm>
            <a:off x="5212080" y="3200400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déjeuner avec Lise et l’équipe</a:t>
            </a:r>
            <a:endParaRPr lang="en-US" sz="1050" dirty="0"/>
          </a:p>
        </p:txBody>
      </p:sp>
      <p:sp>
        <p:nvSpPr>
          <p:cNvPr id="39" name="Text 35"/>
          <p:cNvSpPr/>
          <p:nvPr/>
        </p:nvSpPr>
        <p:spPr>
          <a:xfrm>
            <a:off x="5212080" y="3602736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contrat, le livret, la tenue, le casier, les codes</a:t>
            </a:r>
            <a:endParaRPr lang="en-US" sz="1050" dirty="0"/>
          </a:p>
        </p:txBody>
      </p:sp>
      <p:sp>
        <p:nvSpPr>
          <p:cNvPr id="40" name="Text 36"/>
          <p:cNvSpPr/>
          <p:nvPr/>
        </p:nvSpPr>
        <p:spPr>
          <a:xfrm>
            <a:off x="5212080" y="4005072"/>
            <a:ext cx="370332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accueille une classe ; Lise est à côté</a:t>
            </a:r>
            <a:endParaRPr lang="en-US" sz="1050" dirty="0"/>
          </a:p>
        </p:txBody>
      </p:sp>
      <p:sp>
        <p:nvSpPr>
          <p:cNvPr id="41" name="Text 37"/>
          <p:cNvSpPr txBox="1"/>
          <p:nvPr/>
        </p:nvSpPr>
        <p:spPr>
          <a:xfrm>
            <a:off x="411480" y="449884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choix que vous justifiez :</a:t>
            </a:r>
            <a:endParaRPr lang="fr-FR" sz="1150" dirty="0"/>
          </a:p>
        </p:txBody>
      </p:sp>
      <p:sp>
        <p:nvSpPr>
          <p:cNvPr id="42" name="Text 38"/>
          <p:cNvSpPr/>
          <p:nvPr/>
        </p:nvSpPr>
        <p:spPr>
          <a:xfrm>
            <a:off x="2514600" y="4462272"/>
            <a:ext cx="640080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4 · Réécrivez la page 1 du livret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page actuelle, à gauche. À droite, la même page, utile pour Camille. Dix lignes au plus.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3291840" cy="20574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11480" y="1188720"/>
            <a:ext cx="3291840" cy="310896"/>
          </a:xfrm>
          <a:prstGeom prst="roundRect">
            <a:avLst>
              <a:gd name="adj" fmla="val 14706"/>
            </a:avLst>
          </a:prstGeom>
          <a:solidFill>
            <a:srgbClr val="94A3B8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521208" y="1188720"/>
            <a:ext cx="3072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page actuelle (mars 2019)</a:t>
            </a:r>
            <a:endParaRPr lang="fr-FR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521208" y="1572768"/>
            <a:ext cx="3072384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Bienvenue chez REBOND &amp; CO !</a:t>
            </a:r>
            <a:endParaRPr lang="fr-FR" sz="100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 de ses valeurs d’excellence, de convivialité et d’innovation, notre établissement place depuis sa création le client au cœur de ses préoccupations.</a:t>
            </a:r>
            <a:endParaRPr lang="fr-FR" sz="100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horaires sont affichés en salle de pause. Une tenue correcte est exigée.</a:t>
            </a:r>
            <a:endParaRPr lang="fr-FR" sz="100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toute question, adressez-vous à Kevin, responsable.</a:t>
            </a:r>
            <a:endParaRPr lang="fr-FR" sz="1000" dirty="0"/>
          </a:p>
        </p:txBody>
      </p:sp>
      <p:sp>
        <p:nvSpPr>
          <p:cNvPr id="13" name="Shape 9"/>
          <p:cNvSpPr/>
          <p:nvPr/>
        </p:nvSpPr>
        <p:spPr>
          <a:xfrm>
            <a:off x="411480" y="3364992"/>
            <a:ext cx="32918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11480" y="3364992"/>
            <a:ext cx="3291840" cy="310896"/>
          </a:xfrm>
          <a:prstGeom prst="roundRect">
            <a:avLst>
              <a:gd name="adj" fmla="val 14706"/>
            </a:avLst>
          </a:prstGeom>
          <a:solidFill>
            <a:srgbClr val="DB2777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521208" y="3364992"/>
            <a:ext cx="3072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savez de Camille</a:t>
            </a:r>
            <a:endParaRPr lang="fr-FR" sz="1150" dirty="0"/>
          </a:p>
        </p:txBody>
      </p:sp>
      <p:sp>
        <p:nvSpPr>
          <p:cNvPr id="16" name="Text 12"/>
          <p:cNvSpPr txBox="1"/>
          <p:nvPr/>
        </p:nvSpPr>
        <p:spPr>
          <a:xfrm>
            <a:off x="521208" y="3749040"/>
            <a:ext cx="307238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0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 jour : mer. 1er septembre, 9 h, à l’accueil.</a:t>
            </a:r>
            <a:endParaRPr lang="fr-FR" sz="100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lundi au jeudi, 9 h – 15 h. Polo et gilet fournis ; chaussures fermées.</a:t>
            </a:r>
            <a:endParaRPr lang="fr-FR" sz="100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Tutrice : Lise. Léa : 06 00 00 00 00 (numéro fictif).</a:t>
            </a:r>
            <a:endParaRPr lang="fr-FR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3886200" y="118872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Bienvenue</a:t>
            </a:r>
            <a:endParaRPr lang="fr-FR" sz="1150" dirty="0"/>
          </a:p>
        </p:txBody>
      </p:sp>
      <p:sp>
        <p:nvSpPr>
          <p:cNvPr id="18" name="Text 14"/>
          <p:cNvSpPr/>
          <p:nvPr/>
        </p:nvSpPr>
        <p:spPr>
          <a:xfrm>
            <a:off x="5440680" y="1188720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3886200" y="1636776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premier jour</a:t>
            </a:r>
            <a:endParaRPr lang="fr-FR" sz="1150" dirty="0"/>
          </a:p>
        </p:txBody>
      </p:sp>
      <p:sp>
        <p:nvSpPr>
          <p:cNvPr id="20" name="Text 16"/>
          <p:cNvSpPr/>
          <p:nvPr/>
        </p:nvSpPr>
        <p:spPr>
          <a:xfrm>
            <a:off x="5440680" y="1636776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3886200" y="208483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 horaires</a:t>
            </a:r>
            <a:endParaRPr lang="fr-FR" sz="1150" dirty="0"/>
          </a:p>
        </p:txBody>
      </p:sp>
      <p:sp>
        <p:nvSpPr>
          <p:cNvPr id="22" name="Text 18"/>
          <p:cNvSpPr/>
          <p:nvPr/>
        </p:nvSpPr>
        <p:spPr>
          <a:xfrm>
            <a:off x="5440680" y="2084832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3886200" y="253288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tenue</a:t>
            </a:r>
            <a:endParaRPr lang="fr-FR" sz="1150" dirty="0"/>
          </a:p>
        </p:txBody>
      </p:sp>
      <p:sp>
        <p:nvSpPr>
          <p:cNvPr id="24" name="Text 20"/>
          <p:cNvSpPr/>
          <p:nvPr/>
        </p:nvSpPr>
        <p:spPr>
          <a:xfrm>
            <a:off x="5440680" y="2532888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3886200" y="2980944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tutrice</a:t>
            </a:r>
            <a:endParaRPr lang="fr-FR" sz="1150" dirty="0"/>
          </a:p>
        </p:txBody>
      </p:sp>
      <p:sp>
        <p:nvSpPr>
          <p:cNvPr id="26" name="Text 22"/>
          <p:cNvSpPr/>
          <p:nvPr/>
        </p:nvSpPr>
        <p:spPr>
          <a:xfrm>
            <a:off x="5440680" y="2980944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3886200" y="342900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question ?</a:t>
            </a:r>
            <a:endParaRPr lang="fr-FR" sz="1150" dirty="0"/>
          </a:p>
        </p:txBody>
      </p:sp>
      <p:sp>
        <p:nvSpPr>
          <p:cNvPr id="28" name="Text 24"/>
          <p:cNvSpPr/>
          <p:nvPr/>
        </p:nvSpPr>
        <p:spPr>
          <a:xfrm>
            <a:off x="5440680" y="3429000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9" name="Text 25"/>
          <p:cNvSpPr txBox="1"/>
          <p:nvPr/>
        </p:nvSpPr>
        <p:spPr>
          <a:xfrm>
            <a:off x="3886200" y="3877056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façon de faire</a:t>
            </a:r>
            <a:endParaRPr lang="fr-FR" sz="1150" dirty="0"/>
          </a:p>
        </p:txBody>
      </p:sp>
      <p:sp>
        <p:nvSpPr>
          <p:cNvPr id="30" name="Text 26"/>
          <p:cNvSpPr/>
          <p:nvPr/>
        </p:nvSpPr>
        <p:spPr>
          <a:xfrm>
            <a:off x="5440680" y="3877056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3886200" y="432511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à jour</a:t>
            </a:r>
            <a:endParaRPr lang="fr-FR" sz="1150" dirty="0"/>
          </a:p>
        </p:txBody>
      </p:sp>
      <p:sp>
        <p:nvSpPr>
          <p:cNvPr id="32" name="Text 28"/>
          <p:cNvSpPr/>
          <p:nvPr/>
        </p:nvSpPr>
        <p:spPr>
          <a:xfrm>
            <a:off x="5440680" y="4325112"/>
            <a:ext cx="3474720" cy="38404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5 · Le parcours de Camille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chaque jalon : un objectif qu’on peut observer, comment l’atteindre, et qui vérifie.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8503920" cy="1024128"/>
          </a:xfrm>
          <a:prstGeom prst="roundRect">
            <a:avLst>
              <a:gd name="adj" fmla="val 446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11480" y="1188720"/>
            <a:ext cx="8503920" cy="310896"/>
          </a:xfrm>
          <a:prstGeom prst="roundRect">
            <a:avLst>
              <a:gd name="adj" fmla="val 14706"/>
            </a:avLst>
          </a:prstGeom>
          <a:solidFill>
            <a:srgbClr val="DB2777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521208" y="1188720"/>
            <a:ext cx="8284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Camille Roche · CDI à temps partiel · accueil des groupes scolaires · du lundi au jeudi, 9 h – 15 h</a:t>
            </a:r>
            <a:endParaRPr lang="fr-FR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521208" y="1572768"/>
            <a:ext cx="828446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sait : </a:t>
            </a:r>
            <a:pPr indent="0" marL="0">
              <a:spcAft>
                <a:spcPts val="400"/>
              </a:spcAft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accueillir, renseigner, gérer un flux (deux ans d’hôtesse en événementiel).</a:t>
            </a:r>
            <a:endParaRPr lang="fr-FR" sz="110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doit apprendre : </a:t>
            </a:r>
            <a:pPr indent="0" marL="0">
              <a:spcAft>
                <a:spcPts val="400"/>
              </a:spcAft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groupes scolaires (accompagnateurs, comptage), le logiciel de réservation, l’évacuation avec des enfants. Fin de l’essai : 31 octobre.</a:t>
            </a:r>
            <a:endParaRPr lang="fr-FR" sz="1100" dirty="0"/>
          </a:p>
        </p:txBody>
      </p:sp>
      <p:sp>
        <p:nvSpPr>
          <p:cNvPr id="13" name="Shape 9"/>
          <p:cNvSpPr/>
          <p:nvPr/>
        </p:nvSpPr>
        <p:spPr>
          <a:xfrm>
            <a:off x="411480" y="2359152"/>
            <a:ext cx="182880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84632" y="2359152"/>
            <a:ext cx="16824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jalon</a:t>
            </a:r>
            <a:endParaRPr lang="fr-FR" sz="1100" dirty="0"/>
          </a:p>
        </p:txBody>
      </p:sp>
      <p:sp>
        <p:nvSpPr>
          <p:cNvPr id="15" name="Shape 11"/>
          <p:cNvSpPr/>
          <p:nvPr/>
        </p:nvSpPr>
        <p:spPr>
          <a:xfrm>
            <a:off x="2240280" y="2359152"/>
            <a:ext cx="292608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2313432" y="2359152"/>
            <a:ext cx="27797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L’objectif (observable)</a:t>
            </a:r>
            <a:endParaRPr lang="fr-FR" sz="1100" dirty="0"/>
          </a:p>
        </p:txBody>
      </p:sp>
      <p:sp>
        <p:nvSpPr>
          <p:cNvPr id="17" name="Shape 13"/>
          <p:cNvSpPr/>
          <p:nvPr/>
        </p:nvSpPr>
        <p:spPr>
          <a:xfrm>
            <a:off x="5166360" y="2359152"/>
            <a:ext cx="237744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5239512" y="2359152"/>
            <a:ext cx="22311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</a:t>
            </a:r>
            <a:endParaRPr lang="fr-FR" sz="1100" dirty="0"/>
          </a:p>
        </p:txBody>
      </p:sp>
      <p:sp>
        <p:nvSpPr>
          <p:cNvPr id="19" name="Shape 15"/>
          <p:cNvSpPr/>
          <p:nvPr/>
        </p:nvSpPr>
        <p:spPr>
          <a:xfrm>
            <a:off x="7543800" y="2359152"/>
            <a:ext cx="137160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7616952" y="2359152"/>
            <a:ext cx="12252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vérifie</a:t>
            </a:r>
            <a:endParaRPr lang="fr-FR" sz="1100" dirty="0"/>
          </a:p>
        </p:txBody>
      </p:sp>
      <p:sp>
        <p:nvSpPr>
          <p:cNvPr id="21" name="Shape 17"/>
          <p:cNvSpPr/>
          <p:nvPr/>
        </p:nvSpPr>
        <p:spPr>
          <a:xfrm>
            <a:off x="411480" y="2688336"/>
            <a:ext cx="1828800" cy="512064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484632" y="2688336"/>
            <a:ext cx="1719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Mer. 1er septembre</a:t>
            </a:r>
            <a:endParaRPr lang="fr-FR" sz="1100" dirty="0"/>
          </a:p>
        </p:txBody>
      </p:sp>
      <p:sp>
        <p:nvSpPr>
          <p:cNvPr id="23" name="Text 19"/>
          <p:cNvSpPr/>
          <p:nvPr/>
        </p:nvSpPr>
        <p:spPr>
          <a:xfrm>
            <a:off x="2240280" y="2688336"/>
            <a:ext cx="292608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5166360" y="2688336"/>
            <a:ext cx="237744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7543800" y="2688336"/>
            <a:ext cx="137160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411480" y="3200400"/>
            <a:ext cx="1828800" cy="512064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484632" y="3200400"/>
            <a:ext cx="1719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 de la 1re semaine</a:t>
            </a:r>
            <a:endParaRPr lang="fr-FR" sz="1100" dirty="0"/>
          </a:p>
        </p:txBody>
      </p:sp>
      <p:sp>
        <p:nvSpPr>
          <p:cNvPr id="28" name="Text 24"/>
          <p:cNvSpPr/>
          <p:nvPr/>
        </p:nvSpPr>
        <p:spPr>
          <a:xfrm>
            <a:off x="2240280" y="3200400"/>
            <a:ext cx="292608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5166360" y="3200400"/>
            <a:ext cx="237744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7543800" y="3200400"/>
            <a:ext cx="137160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1" name="Shape 27"/>
          <p:cNvSpPr/>
          <p:nvPr/>
        </p:nvSpPr>
        <p:spPr>
          <a:xfrm>
            <a:off x="411480" y="3712464"/>
            <a:ext cx="1828800" cy="512064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484632" y="3712464"/>
            <a:ext cx="1719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 du 1er mois</a:t>
            </a:r>
            <a:endParaRPr lang="fr-FR" sz="1100" dirty="0"/>
          </a:p>
        </p:txBody>
      </p:sp>
      <p:sp>
        <p:nvSpPr>
          <p:cNvPr id="33" name="Text 29"/>
          <p:cNvSpPr/>
          <p:nvPr/>
        </p:nvSpPr>
        <p:spPr>
          <a:xfrm>
            <a:off x="2240280" y="3712464"/>
            <a:ext cx="292608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5166360" y="3712464"/>
            <a:ext cx="237744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5" name="Text 31"/>
          <p:cNvSpPr/>
          <p:nvPr/>
        </p:nvSpPr>
        <p:spPr>
          <a:xfrm>
            <a:off x="7543800" y="3712464"/>
            <a:ext cx="137160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6" name="Shape 32"/>
          <p:cNvSpPr/>
          <p:nvPr/>
        </p:nvSpPr>
        <p:spPr>
          <a:xfrm>
            <a:off x="411480" y="4224528"/>
            <a:ext cx="1828800" cy="512064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Text 33"/>
          <p:cNvSpPr txBox="1"/>
          <p:nvPr/>
        </p:nvSpPr>
        <p:spPr>
          <a:xfrm>
            <a:off x="484632" y="4224528"/>
            <a:ext cx="1719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 de l’essai (31 octobre)</a:t>
            </a:r>
            <a:endParaRPr lang="fr-FR" sz="1100" dirty="0"/>
          </a:p>
        </p:txBody>
      </p:sp>
      <p:sp>
        <p:nvSpPr>
          <p:cNvPr id="38" name="Text 34"/>
          <p:cNvSpPr/>
          <p:nvPr/>
        </p:nvSpPr>
        <p:spPr>
          <a:xfrm>
            <a:off x="2240280" y="4224528"/>
            <a:ext cx="292608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9" name="Text 35"/>
          <p:cNvSpPr/>
          <p:nvPr/>
        </p:nvSpPr>
        <p:spPr>
          <a:xfrm>
            <a:off x="5166360" y="4224528"/>
            <a:ext cx="237744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0" name="Text 36"/>
          <p:cNvSpPr/>
          <p:nvPr/>
        </p:nvSpPr>
        <p:spPr>
          <a:xfrm>
            <a:off x="7543800" y="4224528"/>
            <a:ext cx="1371600" cy="51206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6 · Carte du tuteur · Le chapeau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800" dirty="0"/>
          </a:p>
        </p:txBody>
      </p:sp>
      <p:sp>
        <p:nvSpPr>
          <p:cNvPr id="8" name="Shape 4"/>
          <p:cNvSpPr/>
          <p:nvPr/>
        </p:nvSpPr>
        <p:spPr>
          <a:xfrm>
            <a:off x="411480" y="1143000"/>
            <a:ext cx="8503920" cy="457200"/>
          </a:xfrm>
          <a:prstGeom prst="roundRect">
            <a:avLst>
              <a:gd name="adj" fmla="val 10000"/>
            </a:avLst>
          </a:prstGeom>
          <a:solidFill>
            <a:srgbClr val="1E6FB5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48640" y="1143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êtes le tuteur. Apprenez à votre binôme à plier un chapeau en papier, avec une feuille A4, sans lui montrer cette carte.</a:t>
            </a:r>
            <a:endParaRPr lang="fr-FR" sz="1400" dirty="0"/>
          </a:p>
        </p:txBody>
      </p:sp>
      <p:sp>
        <p:nvSpPr>
          <p:cNvPr id="10" name="Shape 6"/>
          <p:cNvSpPr/>
          <p:nvPr/>
        </p:nvSpPr>
        <p:spPr>
          <a:xfrm>
            <a:off x="41148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41148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79552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Expliquer pourquoi</a:t>
            </a:r>
            <a:endParaRPr lang="fr-FR" sz="1150" dirty="0"/>
          </a:p>
        </p:txBody>
      </p:sp>
      <p:sp>
        <p:nvSpPr>
          <p:cNvPr id="13" name="Shape 9"/>
          <p:cNvSpPr/>
          <p:nvPr/>
        </p:nvSpPr>
        <p:spPr>
          <a:xfrm>
            <a:off x="256032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256032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294436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Montrer, en disant</a:t>
            </a:r>
            <a:endParaRPr lang="fr-FR" sz="1150" dirty="0"/>
          </a:p>
        </p:txBody>
      </p:sp>
      <p:sp>
        <p:nvSpPr>
          <p:cNvPr id="16" name="Shape 12"/>
          <p:cNvSpPr/>
          <p:nvPr/>
        </p:nvSpPr>
        <p:spPr>
          <a:xfrm>
            <a:off x="470916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70916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509320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faire, sans toucher</a:t>
            </a:r>
            <a:endParaRPr lang="fr-FR" sz="1150" dirty="0"/>
          </a:p>
        </p:txBody>
      </p:sp>
      <p:sp>
        <p:nvSpPr>
          <p:cNvPr id="19" name="Shape 15"/>
          <p:cNvSpPr/>
          <p:nvPr/>
        </p:nvSpPr>
        <p:spPr>
          <a:xfrm>
            <a:off x="685800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85800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724204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Vérifier, corriger : le bien d’abord</a:t>
            </a:r>
            <a:endParaRPr lang="fr-FR" sz="1150" dirty="0"/>
          </a:p>
        </p:txBody>
      </p:sp>
      <p:sp>
        <p:nvSpPr>
          <p:cNvPr id="22" name="Shape 18"/>
          <p:cNvSpPr/>
          <p:nvPr/>
        </p:nvSpPr>
        <p:spPr>
          <a:xfrm>
            <a:off x="411480" y="2313432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411480" y="2313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1100" dirty="0"/>
          </a:p>
        </p:txBody>
      </p:sp>
      <p:sp>
        <p:nvSpPr>
          <p:cNvPr id="24" name="Shape 20"/>
          <p:cNvSpPr/>
          <p:nvPr/>
        </p:nvSpPr>
        <p:spPr>
          <a:xfrm>
            <a:off x="804672" y="2240280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4F8FC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896112" y="2240280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Pliez la feuille en deux dans la hauteur ; le pli en haut.</a:t>
            </a:r>
            <a:endParaRPr lang="fr-FR" sz="1200" dirty="0"/>
          </a:p>
        </p:txBody>
      </p:sp>
      <p:sp>
        <p:nvSpPr>
          <p:cNvPr id="26" name="Shape 22"/>
          <p:cNvSpPr/>
          <p:nvPr/>
        </p:nvSpPr>
        <p:spPr>
          <a:xfrm>
            <a:off x="5989320" y="2240280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080760" y="2240280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deux épaisseurs, un chapeau solide</a:t>
            </a:r>
            <a:endParaRPr lang="fr-FR" sz="1100" dirty="0"/>
          </a:p>
        </p:txBody>
      </p:sp>
      <p:sp>
        <p:nvSpPr>
          <p:cNvPr id="28" name="Shape 24"/>
          <p:cNvSpPr/>
          <p:nvPr/>
        </p:nvSpPr>
        <p:spPr>
          <a:xfrm>
            <a:off x="411480" y="2807208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411480" y="28072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1100" dirty="0"/>
          </a:p>
        </p:txBody>
      </p:sp>
      <p:sp>
        <p:nvSpPr>
          <p:cNvPr id="30" name="Shape 26"/>
          <p:cNvSpPr/>
          <p:nvPr/>
        </p:nvSpPr>
        <p:spPr>
          <a:xfrm>
            <a:off x="804672" y="2734056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896112" y="2734056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Pliez en deux dans la largeur, marquez le pli, dépliez.</a:t>
            </a:r>
            <a:endParaRPr lang="fr-FR" sz="1200" dirty="0"/>
          </a:p>
        </p:txBody>
      </p:sp>
      <p:sp>
        <p:nvSpPr>
          <p:cNvPr id="32" name="Shape 28"/>
          <p:cNvSpPr/>
          <p:nvPr/>
        </p:nvSpPr>
        <p:spPr>
          <a:xfrm>
            <a:off x="5989320" y="2734056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6080760" y="2734056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repérer le milieu</a:t>
            </a:r>
            <a:endParaRPr lang="fr-FR" sz="1100" dirty="0"/>
          </a:p>
        </p:txBody>
      </p:sp>
      <p:sp>
        <p:nvSpPr>
          <p:cNvPr id="34" name="Shape 30"/>
          <p:cNvSpPr/>
          <p:nvPr/>
        </p:nvSpPr>
        <p:spPr>
          <a:xfrm>
            <a:off x="411480" y="3300984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35" name="Text 31"/>
          <p:cNvSpPr txBox="1"/>
          <p:nvPr/>
        </p:nvSpPr>
        <p:spPr>
          <a:xfrm>
            <a:off x="411480" y="33009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1100" dirty="0"/>
          </a:p>
        </p:txBody>
      </p:sp>
      <p:sp>
        <p:nvSpPr>
          <p:cNvPr id="36" name="Shape 32"/>
          <p:cNvSpPr/>
          <p:nvPr/>
        </p:nvSpPr>
        <p:spPr>
          <a:xfrm>
            <a:off x="804672" y="3227832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4F8FC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896112" y="3227832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Rabattez les deux coins du haut vers le milieu : deux triangles.</a:t>
            </a:r>
            <a:endParaRPr lang="fr-FR" sz="1200" dirty="0"/>
          </a:p>
        </p:txBody>
      </p:sp>
      <p:sp>
        <p:nvSpPr>
          <p:cNvPr id="38" name="Shape 34"/>
          <p:cNvSpPr/>
          <p:nvPr/>
        </p:nvSpPr>
        <p:spPr>
          <a:xfrm>
            <a:off x="5989320" y="3227832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39" name="Text 35"/>
          <p:cNvSpPr txBox="1"/>
          <p:nvPr/>
        </p:nvSpPr>
        <p:spPr>
          <a:xfrm>
            <a:off x="6080760" y="3227832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la pointe du chapeau</a:t>
            </a:r>
            <a:endParaRPr lang="fr-FR" sz="1100" dirty="0"/>
          </a:p>
        </p:txBody>
      </p:sp>
      <p:sp>
        <p:nvSpPr>
          <p:cNvPr id="40" name="Shape 36"/>
          <p:cNvSpPr/>
          <p:nvPr/>
        </p:nvSpPr>
        <p:spPr>
          <a:xfrm>
            <a:off x="411480" y="3794760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41" name="Text 37"/>
          <p:cNvSpPr txBox="1"/>
          <p:nvPr/>
        </p:nvSpPr>
        <p:spPr>
          <a:xfrm>
            <a:off x="411480" y="3794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1100" dirty="0"/>
          </a:p>
        </p:txBody>
      </p:sp>
      <p:sp>
        <p:nvSpPr>
          <p:cNvPr id="42" name="Shape 38"/>
          <p:cNvSpPr/>
          <p:nvPr/>
        </p:nvSpPr>
        <p:spPr>
          <a:xfrm>
            <a:off x="804672" y="3721608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sp>
        <p:nvSpPr>
          <p:cNvPr id="43" name="Text 39"/>
          <p:cNvSpPr txBox="1"/>
          <p:nvPr/>
        </p:nvSpPr>
        <p:spPr>
          <a:xfrm>
            <a:off x="896112" y="3721608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Relevez la bande du bas, devant, sur les triangles.</a:t>
            </a:r>
            <a:endParaRPr lang="fr-FR" sz="1200" dirty="0"/>
          </a:p>
        </p:txBody>
      </p:sp>
      <p:sp>
        <p:nvSpPr>
          <p:cNvPr id="44" name="Shape 40"/>
          <p:cNvSpPr/>
          <p:nvPr/>
        </p:nvSpPr>
        <p:spPr>
          <a:xfrm>
            <a:off x="5989320" y="3721608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45" name="Text 41"/>
          <p:cNvSpPr txBox="1"/>
          <p:nvPr/>
        </p:nvSpPr>
        <p:spPr>
          <a:xfrm>
            <a:off x="6080760" y="3721608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le bord, qui tient l’ensemble</a:t>
            </a:r>
            <a:endParaRPr lang="fr-FR" sz="1100" dirty="0"/>
          </a:p>
        </p:txBody>
      </p:sp>
      <p:sp>
        <p:nvSpPr>
          <p:cNvPr id="46" name="Shape 42"/>
          <p:cNvSpPr/>
          <p:nvPr/>
        </p:nvSpPr>
        <p:spPr>
          <a:xfrm>
            <a:off x="411480" y="4288536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47" name="Text 43"/>
          <p:cNvSpPr txBox="1"/>
          <p:nvPr/>
        </p:nvSpPr>
        <p:spPr>
          <a:xfrm>
            <a:off x="411480" y="42885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1100" dirty="0"/>
          </a:p>
        </p:txBody>
      </p:sp>
      <p:sp>
        <p:nvSpPr>
          <p:cNvPr id="48" name="Shape 44"/>
          <p:cNvSpPr/>
          <p:nvPr/>
        </p:nvSpPr>
        <p:spPr>
          <a:xfrm>
            <a:off x="804672" y="4215384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4F8FC"/>
          </a:solidFill>
          <a:ln/>
        </p:spPr>
      </p:sp>
      <p:sp>
        <p:nvSpPr>
          <p:cNvPr id="49" name="Text 45"/>
          <p:cNvSpPr txBox="1"/>
          <p:nvPr/>
        </p:nvSpPr>
        <p:spPr>
          <a:xfrm>
            <a:off x="896112" y="4215384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Retournez ; relevez l’autre bande. Ouvrez par le bas.</a:t>
            </a:r>
            <a:endParaRPr lang="fr-FR" sz="1200" dirty="0"/>
          </a:p>
        </p:txBody>
      </p:sp>
      <p:sp>
        <p:nvSpPr>
          <p:cNvPr id="50" name="Shape 46"/>
          <p:cNvSpPr/>
          <p:nvPr/>
        </p:nvSpPr>
        <p:spPr>
          <a:xfrm>
            <a:off x="5989320" y="4215384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51" name="Text 47"/>
          <p:cNvSpPr txBox="1"/>
          <p:nvPr/>
        </p:nvSpPr>
        <p:spPr>
          <a:xfrm>
            <a:off x="6080760" y="4215384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le chapeau prend sa forme</a:t>
            </a:r>
            <a:endParaRPr lang="fr-FR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6 · Carte du tuteur · Le gobelet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fr-FR" sz="800" dirty="0"/>
          </a:p>
        </p:txBody>
      </p:sp>
      <p:sp>
        <p:nvSpPr>
          <p:cNvPr id="8" name="Shape 4"/>
          <p:cNvSpPr/>
          <p:nvPr/>
        </p:nvSpPr>
        <p:spPr>
          <a:xfrm>
            <a:off x="411480" y="1143000"/>
            <a:ext cx="8503920" cy="457200"/>
          </a:xfrm>
          <a:prstGeom prst="roundRect">
            <a:avLst>
              <a:gd name="adj" fmla="val 10000"/>
            </a:avLst>
          </a:prstGeom>
          <a:solidFill>
            <a:srgbClr val="1E6FB5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48640" y="1143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êtes le tuteur. Apprenez à votre binôme à plier un gobelet en papier, avec une feuille A4, sans lui montrer cette carte.</a:t>
            </a:r>
            <a:endParaRPr lang="fr-FR" sz="1400" dirty="0"/>
          </a:p>
        </p:txBody>
      </p:sp>
      <p:sp>
        <p:nvSpPr>
          <p:cNvPr id="10" name="Shape 6"/>
          <p:cNvSpPr/>
          <p:nvPr/>
        </p:nvSpPr>
        <p:spPr>
          <a:xfrm>
            <a:off x="41148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41148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79552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Expliquer pourquoi</a:t>
            </a:r>
            <a:endParaRPr lang="fr-FR" sz="1150" dirty="0"/>
          </a:p>
        </p:txBody>
      </p:sp>
      <p:sp>
        <p:nvSpPr>
          <p:cNvPr id="13" name="Shape 9"/>
          <p:cNvSpPr/>
          <p:nvPr/>
        </p:nvSpPr>
        <p:spPr>
          <a:xfrm>
            <a:off x="256032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256032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294436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Montrer, en disant</a:t>
            </a:r>
            <a:endParaRPr lang="fr-FR" sz="1150" dirty="0"/>
          </a:p>
        </p:txBody>
      </p:sp>
      <p:sp>
        <p:nvSpPr>
          <p:cNvPr id="16" name="Shape 12"/>
          <p:cNvSpPr/>
          <p:nvPr/>
        </p:nvSpPr>
        <p:spPr>
          <a:xfrm>
            <a:off x="470916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70916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509320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faire, sans toucher</a:t>
            </a:r>
            <a:endParaRPr lang="fr-FR" sz="1150" dirty="0"/>
          </a:p>
        </p:txBody>
      </p:sp>
      <p:sp>
        <p:nvSpPr>
          <p:cNvPr id="19" name="Shape 15"/>
          <p:cNvSpPr/>
          <p:nvPr/>
        </p:nvSpPr>
        <p:spPr>
          <a:xfrm>
            <a:off x="6858000" y="1719072"/>
            <a:ext cx="329184" cy="32918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858000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7242048" y="1682496"/>
            <a:ext cx="1719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Vérifier, corriger : le bien d’abord</a:t>
            </a:r>
            <a:endParaRPr lang="fr-FR" sz="1150" dirty="0"/>
          </a:p>
        </p:txBody>
      </p:sp>
      <p:sp>
        <p:nvSpPr>
          <p:cNvPr id="22" name="Shape 18"/>
          <p:cNvSpPr/>
          <p:nvPr/>
        </p:nvSpPr>
        <p:spPr>
          <a:xfrm>
            <a:off x="411480" y="2313432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411480" y="2313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1100" dirty="0"/>
          </a:p>
        </p:txBody>
      </p:sp>
      <p:sp>
        <p:nvSpPr>
          <p:cNvPr id="24" name="Shape 20"/>
          <p:cNvSpPr/>
          <p:nvPr/>
        </p:nvSpPr>
        <p:spPr>
          <a:xfrm>
            <a:off x="804672" y="2240280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4F8FC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896112" y="2240280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Rabattez un coin sur le bord opposé ; déchirez la bande qui dépasse.</a:t>
            </a:r>
            <a:endParaRPr lang="fr-FR" sz="1200" dirty="0"/>
          </a:p>
        </p:txBody>
      </p:sp>
      <p:sp>
        <p:nvSpPr>
          <p:cNvPr id="26" name="Shape 22"/>
          <p:cNvSpPr/>
          <p:nvPr/>
        </p:nvSpPr>
        <p:spPr>
          <a:xfrm>
            <a:off x="5989320" y="2240280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080760" y="2240280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il faut un carré</a:t>
            </a:r>
            <a:endParaRPr lang="fr-FR" sz="1100" dirty="0"/>
          </a:p>
        </p:txBody>
      </p:sp>
      <p:sp>
        <p:nvSpPr>
          <p:cNvPr id="28" name="Shape 24"/>
          <p:cNvSpPr/>
          <p:nvPr/>
        </p:nvSpPr>
        <p:spPr>
          <a:xfrm>
            <a:off x="411480" y="2807208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411480" y="28072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1100" dirty="0"/>
          </a:p>
        </p:txBody>
      </p:sp>
      <p:sp>
        <p:nvSpPr>
          <p:cNvPr id="30" name="Shape 26"/>
          <p:cNvSpPr/>
          <p:nvPr/>
        </p:nvSpPr>
        <p:spPr>
          <a:xfrm>
            <a:off x="804672" y="2734056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896112" y="2734056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Laissez le carré plié en triangle, la pointe en haut.</a:t>
            </a:r>
            <a:endParaRPr lang="fr-FR" sz="1200" dirty="0"/>
          </a:p>
        </p:txBody>
      </p:sp>
      <p:sp>
        <p:nvSpPr>
          <p:cNvPr id="32" name="Shape 28"/>
          <p:cNvSpPr/>
          <p:nvPr/>
        </p:nvSpPr>
        <p:spPr>
          <a:xfrm>
            <a:off x="5989320" y="2734056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6080760" y="2734056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le fond du gobelet est le pli</a:t>
            </a:r>
            <a:endParaRPr lang="fr-FR" sz="1100" dirty="0"/>
          </a:p>
        </p:txBody>
      </p:sp>
      <p:sp>
        <p:nvSpPr>
          <p:cNvPr id="34" name="Shape 30"/>
          <p:cNvSpPr/>
          <p:nvPr/>
        </p:nvSpPr>
        <p:spPr>
          <a:xfrm>
            <a:off x="411480" y="3300984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35" name="Text 31"/>
          <p:cNvSpPr txBox="1"/>
          <p:nvPr/>
        </p:nvSpPr>
        <p:spPr>
          <a:xfrm>
            <a:off x="411480" y="33009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1100" dirty="0"/>
          </a:p>
        </p:txBody>
      </p:sp>
      <p:sp>
        <p:nvSpPr>
          <p:cNvPr id="36" name="Shape 32"/>
          <p:cNvSpPr/>
          <p:nvPr/>
        </p:nvSpPr>
        <p:spPr>
          <a:xfrm>
            <a:off x="804672" y="3227832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4F8FC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896112" y="3227832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Rabattez le coin droit sur le bord gauche, bien à l’horizontale.</a:t>
            </a:r>
            <a:endParaRPr lang="fr-FR" sz="1200" dirty="0"/>
          </a:p>
        </p:txBody>
      </p:sp>
      <p:sp>
        <p:nvSpPr>
          <p:cNvPr id="38" name="Shape 34"/>
          <p:cNvSpPr/>
          <p:nvPr/>
        </p:nvSpPr>
        <p:spPr>
          <a:xfrm>
            <a:off x="5989320" y="3227832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39" name="Text 35"/>
          <p:cNvSpPr txBox="1"/>
          <p:nvPr/>
        </p:nvSpPr>
        <p:spPr>
          <a:xfrm>
            <a:off x="6080760" y="3227832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le premier côté</a:t>
            </a:r>
            <a:endParaRPr lang="fr-FR" sz="1100" dirty="0"/>
          </a:p>
        </p:txBody>
      </p:sp>
      <p:sp>
        <p:nvSpPr>
          <p:cNvPr id="40" name="Shape 36"/>
          <p:cNvSpPr/>
          <p:nvPr/>
        </p:nvSpPr>
        <p:spPr>
          <a:xfrm>
            <a:off x="411480" y="3794760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41" name="Text 37"/>
          <p:cNvSpPr txBox="1"/>
          <p:nvPr/>
        </p:nvSpPr>
        <p:spPr>
          <a:xfrm>
            <a:off x="411480" y="3794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1100" dirty="0"/>
          </a:p>
        </p:txBody>
      </p:sp>
      <p:sp>
        <p:nvSpPr>
          <p:cNvPr id="42" name="Shape 38"/>
          <p:cNvSpPr/>
          <p:nvPr/>
        </p:nvSpPr>
        <p:spPr>
          <a:xfrm>
            <a:off x="804672" y="3721608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sp>
        <p:nvSpPr>
          <p:cNvPr id="43" name="Text 39"/>
          <p:cNvSpPr txBox="1"/>
          <p:nvPr/>
        </p:nvSpPr>
        <p:spPr>
          <a:xfrm>
            <a:off x="896112" y="3721608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Faites de même avec le coin gauche, sur le bord droit.</a:t>
            </a:r>
            <a:endParaRPr lang="fr-FR" sz="1200" dirty="0"/>
          </a:p>
        </p:txBody>
      </p:sp>
      <p:sp>
        <p:nvSpPr>
          <p:cNvPr id="44" name="Shape 40"/>
          <p:cNvSpPr/>
          <p:nvPr/>
        </p:nvSpPr>
        <p:spPr>
          <a:xfrm>
            <a:off x="5989320" y="3721608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45" name="Text 41"/>
          <p:cNvSpPr txBox="1"/>
          <p:nvPr/>
        </p:nvSpPr>
        <p:spPr>
          <a:xfrm>
            <a:off x="6080760" y="3721608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le second côté</a:t>
            </a:r>
            <a:endParaRPr lang="fr-FR" sz="1100" dirty="0"/>
          </a:p>
        </p:txBody>
      </p:sp>
      <p:sp>
        <p:nvSpPr>
          <p:cNvPr id="46" name="Shape 42"/>
          <p:cNvSpPr/>
          <p:nvPr/>
        </p:nvSpPr>
        <p:spPr>
          <a:xfrm>
            <a:off x="411480" y="4288536"/>
            <a:ext cx="292608" cy="292608"/>
          </a:xfrm>
          <a:prstGeom prst="ellipse">
            <a:avLst/>
          </a:prstGeom>
          <a:solidFill>
            <a:srgbClr val="37B795"/>
          </a:solidFill>
          <a:ln/>
        </p:spPr>
      </p:sp>
      <p:sp>
        <p:nvSpPr>
          <p:cNvPr id="47" name="Text 43"/>
          <p:cNvSpPr txBox="1"/>
          <p:nvPr/>
        </p:nvSpPr>
        <p:spPr>
          <a:xfrm>
            <a:off x="411480" y="42885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1100" dirty="0"/>
          </a:p>
        </p:txBody>
      </p:sp>
      <p:sp>
        <p:nvSpPr>
          <p:cNvPr id="48" name="Shape 44"/>
          <p:cNvSpPr/>
          <p:nvPr/>
        </p:nvSpPr>
        <p:spPr>
          <a:xfrm>
            <a:off x="804672" y="4215384"/>
            <a:ext cx="5120640" cy="438912"/>
          </a:xfrm>
          <a:prstGeom prst="roundRect">
            <a:avLst>
              <a:gd name="adj" fmla="val 8333"/>
            </a:avLst>
          </a:prstGeom>
          <a:solidFill>
            <a:srgbClr val="F4F8FC"/>
          </a:solidFill>
          <a:ln/>
        </p:spPr>
      </p:sp>
      <p:sp>
        <p:nvSpPr>
          <p:cNvPr id="49" name="Text 45"/>
          <p:cNvSpPr txBox="1"/>
          <p:nvPr/>
        </p:nvSpPr>
        <p:spPr>
          <a:xfrm>
            <a:off x="896112" y="4215384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Rentrez la pointe de devant dans la poche ; l’autre, derrière. Ouvrez.</a:t>
            </a:r>
            <a:endParaRPr lang="fr-FR" sz="1200" dirty="0"/>
          </a:p>
        </p:txBody>
      </p:sp>
      <p:sp>
        <p:nvSpPr>
          <p:cNvPr id="50" name="Shape 46"/>
          <p:cNvSpPr/>
          <p:nvPr/>
        </p:nvSpPr>
        <p:spPr>
          <a:xfrm>
            <a:off x="5989320" y="4215384"/>
            <a:ext cx="2926080" cy="438912"/>
          </a:xfrm>
          <a:prstGeom prst="roundRect">
            <a:avLst>
              <a:gd name="adj" fmla="val 8333"/>
            </a:avLst>
          </a:prstGeom>
          <a:solidFill>
            <a:srgbClr val="EAF7F3"/>
          </a:solidFill>
          <a:ln/>
        </p:spPr>
      </p:sp>
      <p:sp>
        <p:nvSpPr>
          <p:cNvPr id="51" name="Text 47"/>
          <p:cNvSpPr txBox="1"/>
          <p:nvPr/>
        </p:nvSpPr>
        <p:spPr>
          <a:xfrm>
            <a:off x="6080760" y="4215384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 : le gobelet se ferme et s’ouvre</a:t>
            </a:r>
            <a:endParaRPr lang="fr-FR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7 · Les dates de l’essai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Comptez en jours calendaires. Écrivez le jour de la semaine et la date (exemple : « ven. 15 octobre »).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8503920" cy="329184"/>
          </a:xfrm>
          <a:prstGeom prst="roundRect">
            <a:avLst>
              <a:gd name="adj" fmla="val 13889"/>
            </a:avLst>
          </a:prstGeom>
          <a:solidFill>
            <a:srgbClr val="DB2777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30352" y="1188720"/>
            <a:ext cx="8275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Camille · CDI, employée · début le mercredi 1er septembre 2027 · essai de 2 mois, renouvelable une fois</a:t>
            </a:r>
            <a:endParaRPr lang="fr-FR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530352" y="1554480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fin de l’essai</a:t>
            </a:r>
            <a:endParaRPr lang="fr-FR" sz="1100" dirty="0"/>
          </a:p>
        </p:txBody>
      </p:sp>
      <p:sp>
        <p:nvSpPr>
          <p:cNvPr id="12" name="Text 8"/>
          <p:cNvSpPr/>
          <p:nvPr/>
        </p:nvSpPr>
        <p:spPr>
          <a:xfrm>
            <a:off x="5989320" y="1554480"/>
            <a:ext cx="292608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530352" y="1938528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fin, si l’essai est renouvelé</a:t>
            </a:r>
            <a:endParaRPr lang="fr-FR" sz="1100" dirty="0"/>
          </a:p>
        </p:txBody>
      </p:sp>
      <p:sp>
        <p:nvSpPr>
          <p:cNvPr id="14" name="Text 10"/>
          <p:cNvSpPr/>
          <p:nvPr/>
        </p:nvSpPr>
        <p:spPr>
          <a:xfrm>
            <a:off x="5989320" y="1938528"/>
            <a:ext cx="292608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530352" y="2322576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est là depuis plus d’un mois : pour arrêter l’essai au dernier jour, prévenir au plus tard le…</a:t>
            </a:r>
            <a:endParaRPr lang="fr-FR" sz="1100" dirty="0"/>
          </a:p>
        </p:txBody>
      </p:sp>
      <p:sp>
        <p:nvSpPr>
          <p:cNvPr id="16" name="Text 12"/>
          <p:cNvSpPr/>
          <p:nvPr/>
        </p:nvSpPr>
        <p:spPr>
          <a:xfrm>
            <a:off x="5989320" y="2322576"/>
            <a:ext cx="292608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11480" y="2779776"/>
            <a:ext cx="8503920" cy="329184"/>
          </a:xfrm>
          <a:prstGeom prst="roundRect">
            <a:avLst>
              <a:gd name="adj" fmla="val 13889"/>
            </a:avLst>
          </a:prstGeom>
          <a:solidFill>
            <a:srgbClr val="0F9D8A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530352" y="2779776"/>
            <a:ext cx="8275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Samia · CDD du 6 juillet au 29 août · essai de 7 jours écrit dans son contrat</a:t>
            </a:r>
            <a:endParaRPr lang="fr-FR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530352" y="3145536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fin de l’essai</a:t>
            </a:r>
            <a:endParaRPr lang="fr-FR" sz="1100" dirty="0"/>
          </a:p>
        </p:txBody>
      </p:sp>
      <p:sp>
        <p:nvSpPr>
          <p:cNvPr id="20" name="Text 16"/>
          <p:cNvSpPr/>
          <p:nvPr/>
        </p:nvSpPr>
        <p:spPr>
          <a:xfrm>
            <a:off x="5989320" y="3145536"/>
            <a:ext cx="292608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411480" y="3602736"/>
            <a:ext cx="8503920" cy="329184"/>
          </a:xfrm>
          <a:prstGeom prst="roundRect">
            <a:avLst>
              <a:gd name="adj" fmla="val 13889"/>
            </a:avLst>
          </a:prstGeom>
          <a:solidFill>
            <a:srgbClr val="2563EB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530352" y="3602736"/>
            <a:ext cx="8275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Hugo · apprenti dès le lundi 6 septembre · au parc le mercredi, le samedi et le dimanche ; au CFA le lundi et le mardi</a:t>
            </a:r>
            <a:endParaRPr lang="fr-FR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530352" y="3968496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45e jour de formation au parc (sans vacances ni absence)</a:t>
            </a:r>
            <a:endParaRPr lang="fr-FR" sz="1100" dirty="0"/>
          </a:p>
        </p:txBody>
      </p:sp>
      <p:sp>
        <p:nvSpPr>
          <p:cNvPr id="24" name="Text 20"/>
          <p:cNvSpPr/>
          <p:nvPr/>
        </p:nvSpPr>
        <p:spPr>
          <a:xfrm>
            <a:off x="5989320" y="3968496"/>
            <a:ext cx="292608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530352" y="4352544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visite d’information et de prévention, au plus tard</a:t>
            </a:r>
            <a:endParaRPr lang="fr-FR" sz="1100" dirty="0"/>
          </a:p>
        </p:txBody>
      </p:sp>
      <p:sp>
        <p:nvSpPr>
          <p:cNvPr id="26" name="Text 22"/>
          <p:cNvSpPr/>
          <p:nvPr/>
        </p:nvSpPr>
        <p:spPr>
          <a:xfrm>
            <a:off x="5989320" y="4352544"/>
            <a:ext cx="2926080" cy="329184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Intégrer — exercices</dc:title>
  <dc:subject>PptxGenJS Presentation</dc:subject>
  <dc:creator>AB — JMSA</dc:creator>
  <cp:lastModifiedBy>AB — JMSA</cp:lastModifiedBy>
  <cp:revision>1</cp:revision>
  <dcterms:created xsi:type="dcterms:W3CDTF">2026-10-23T14:03:44Z</dcterms:created>
  <dcterms:modified xsi:type="dcterms:W3CDTF">2026-10-23T14:03:44Z</dcterms:modified>
</cp:coreProperties>
</file>